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48"/>
    <p:restoredTop sz="94641"/>
  </p:normalViewPr>
  <p:slideViewPr>
    <p:cSldViewPr snapToGrid="0" snapToObjects="1">
      <p:cViewPr varScale="1">
        <p:scale>
          <a:sx n="204" d="100"/>
          <a:sy n="204" d="100"/>
        </p:scale>
        <p:origin x="6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56F3F-BEEF-164A-BD1A-30005862F9DE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4519CA-52DD-5C40-8F02-59C7035A53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646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79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88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11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2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264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531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274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94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60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95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593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56CB9E-0522-934A-A156-764F832CBCF1}" type="datetimeFigureOut">
              <a:rPr lang="en-US" smtClean="0"/>
              <a:t>12/12/17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AD005-66A7-0A41-9302-AC9613958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53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tiff"/><Relationship Id="rId6" Type="http://schemas.openxmlformats.org/officeDocument/2006/relationships/image" Target="../media/image16.tiff"/><Relationship Id="rId7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45" y="303388"/>
            <a:ext cx="10879668" cy="638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19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00" y="0"/>
            <a:ext cx="110172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281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546100"/>
            <a:ext cx="115570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882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Down Arrow 127"/>
          <p:cNvSpPr/>
          <p:nvPr/>
        </p:nvSpPr>
        <p:spPr>
          <a:xfrm>
            <a:off x="2501017" y="2983232"/>
            <a:ext cx="408357" cy="827453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0" name="Group 119"/>
          <p:cNvGrpSpPr/>
          <p:nvPr/>
        </p:nvGrpSpPr>
        <p:grpSpPr>
          <a:xfrm>
            <a:off x="8632520" y="300513"/>
            <a:ext cx="2594913" cy="2594913"/>
            <a:chOff x="707898" y="5804252"/>
            <a:chExt cx="2816022" cy="281602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7898" y="5804252"/>
              <a:ext cx="2816022" cy="2816022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18" name="Oval 17"/>
            <p:cNvSpPr/>
            <p:nvPr/>
          </p:nvSpPr>
          <p:spPr>
            <a:xfrm>
              <a:off x="3076083" y="7450160"/>
              <a:ext cx="198274" cy="198274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19" name="Oval 18"/>
            <p:cNvSpPr/>
            <p:nvPr/>
          </p:nvSpPr>
          <p:spPr>
            <a:xfrm>
              <a:off x="2461776" y="7762160"/>
              <a:ext cx="198274" cy="198274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20" name="Oval 19"/>
            <p:cNvSpPr/>
            <p:nvPr/>
          </p:nvSpPr>
          <p:spPr>
            <a:xfrm>
              <a:off x="3133040" y="6778881"/>
              <a:ext cx="198274" cy="19827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21" name="Oval 20"/>
            <p:cNvSpPr/>
            <p:nvPr/>
          </p:nvSpPr>
          <p:spPr>
            <a:xfrm>
              <a:off x="2833280" y="6336802"/>
              <a:ext cx="198274" cy="198274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681633" y="6057581"/>
              <a:ext cx="648093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00B05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mane</a:t>
              </a:r>
              <a:endParaRPr lang="en-US" sz="1380" b="1" dirty="0">
                <a:solidFill>
                  <a:srgbClr val="00B05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60913" y="7557947"/>
              <a:ext cx="776068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00B0F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muzzle</a:t>
              </a:r>
              <a:endParaRPr lang="en-US" sz="1380" b="1" dirty="0">
                <a:solidFill>
                  <a:srgbClr val="00B0F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396900" y="7969084"/>
              <a:ext cx="436381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7030A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leg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407657" y="6475531"/>
              <a:ext cx="929324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FF0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forehead</a:t>
              </a:r>
            </a:p>
          </p:txBody>
        </p:sp>
      </p:grpSp>
      <p:sp>
        <p:nvSpPr>
          <p:cNvPr id="33" name="TextBox 32"/>
          <p:cNvSpPr txBox="1"/>
          <p:nvPr/>
        </p:nvSpPr>
        <p:spPr>
          <a:xfrm rot="16200000">
            <a:off x="-163454" y="1420750"/>
            <a:ext cx="21291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SOURCE IMAGE</a:t>
            </a:r>
          </a:p>
        </p:txBody>
      </p:sp>
      <p:sp>
        <p:nvSpPr>
          <p:cNvPr id="34" name="TextBox 33"/>
          <p:cNvSpPr txBox="1"/>
          <p:nvPr/>
        </p:nvSpPr>
        <p:spPr>
          <a:xfrm rot="16200000">
            <a:off x="-112673" y="5007524"/>
            <a:ext cx="20269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TARGET IMAGE</a:t>
            </a:r>
          </a:p>
        </p:txBody>
      </p:sp>
      <p:grpSp>
        <p:nvGrpSpPr>
          <p:cNvPr id="118" name="Group 117"/>
          <p:cNvGrpSpPr/>
          <p:nvPr/>
        </p:nvGrpSpPr>
        <p:grpSpPr>
          <a:xfrm>
            <a:off x="1294128" y="304727"/>
            <a:ext cx="2829587" cy="2577409"/>
            <a:chOff x="706310" y="336477"/>
            <a:chExt cx="2829587" cy="257740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18" b="1018"/>
            <a:stretch/>
          </p:blipFill>
          <p:spPr>
            <a:xfrm>
              <a:off x="717401" y="336477"/>
              <a:ext cx="2818496" cy="2577409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  <p:sp>
          <p:nvSpPr>
            <p:cNvPr id="8" name="Oval 7"/>
            <p:cNvSpPr/>
            <p:nvPr/>
          </p:nvSpPr>
          <p:spPr>
            <a:xfrm>
              <a:off x="2690644" y="601111"/>
              <a:ext cx="198274" cy="198274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9" name="Oval 8"/>
            <p:cNvSpPr/>
            <p:nvPr/>
          </p:nvSpPr>
          <p:spPr>
            <a:xfrm>
              <a:off x="2681917" y="1471851"/>
              <a:ext cx="198274" cy="19827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10" name="Oval 9"/>
            <p:cNvSpPr/>
            <p:nvPr/>
          </p:nvSpPr>
          <p:spPr>
            <a:xfrm>
              <a:off x="1028421" y="1420184"/>
              <a:ext cx="198274" cy="198274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11" name="Oval 10"/>
            <p:cNvSpPr/>
            <p:nvPr/>
          </p:nvSpPr>
          <p:spPr>
            <a:xfrm>
              <a:off x="1194278" y="2117205"/>
              <a:ext cx="198274" cy="19827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12" name="Oval 11"/>
            <p:cNvSpPr/>
            <p:nvPr/>
          </p:nvSpPr>
          <p:spPr>
            <a:xfrm>
              <a:off x="706310" y="2310439"/>
              <a:ext cx="198274" cy="198274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18090" y="2610528"/>
              <a:ext cx="592795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00B05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beak</a:t>
              </a:r>
              <a:endParaRPr lang="en-US" sz="1380" b="1" dirty="0">
                <a:solidFill>
                  <a:srgbClr val="00B05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186328" y="554052"/>
              <a:ext cx="436381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00B0F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tail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789165" y="1323837"/>
              <a:ext cx="573836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FFC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claw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298707" y="1227178"/>
              <a:ext cx="583316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7030A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wing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208228" y="1832481"/>
              <a:ext cx="704971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FF0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crown</a:t>
              </a:r>
            </a:p>
          </p:txBody>
        </p:sp>
        <p:sp>
          <p:nvSpPr>
            <p:cNvPr id="43" name="Oval 42"/>
            <p:cNvSpPr/>
            <p:nvPr/>
          </p:nvSpPr>
          <p:spPr>
            <a:xfrm>
              <a:off x="1858073" y="2019889"/>
              <a:ext cx="198274" cy="198274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029900" y="1907766"/>
              <a:ext cx="592795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C00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back</a:t>
              </a:r>
            </a:p>
          </p:txBody>
        </p:sp>
        <p:sp>
          <p:nvSpPr>
            <p:cNvPr id="45" name="Oval 44"/>
            <p:cNvSpPr/>
            <p:nvPr/>
          </p:nvSpPr>
          <p:spPr>
            <a:xfrm>
              <a:off x="2040648" y="1667394"/>
              <a:ext cx="198274" cy="19827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705010" y="1414170"/>
              <a:ext cx="573836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belly</a:t>
              </a:r>
            </a:p>
          </p:txBody>
        </p:sp>
        <p:sp>
          <p:nvSpPr>
            <p:cNvPr id="47" name="Oval 46"/>
            <p:cNvSpPr/>
            <p:nvPr/>
          </p:nvSpPr>
          <p:spPr>
            <a:xfrm>
              <a:off x="2582495" y="1703976"/>
              <a:ext cx="198274" cy="19827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>
                <a:solidFill>
                  <a:schemeClr val="tx2"/>
                </a:solidFill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686171" y="1690072"/>
              <a:ext cx="436381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leg</a:t>
              </a:r>
            </a:p>
          </p:txBody>
        </p:sp>
        <p:sp>
          <p:nvSpPr>
            <p:cNvPr id="49" name="Oval 48"/>
            <p:cNvSpPr/>
            <p:nvPr/>
          </p:nvSpPr>
          <p:spPr>
            <a:xfrm>
              <a:off x="1022542" y="2357940"/>
              <a:ext cx="198274" cy="19827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91475" y="2461847"/>
              <a:ext cx="475879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eye</a:t>
              </a:r>
            </a:p>
          </p:txBody>
        </p:sp>
        <p:sp>
          <p:nvSpPr>
            <p:cNvPr id="51" name="Oval 50"/>
            <p:cNvSpPr/>
            <p:nvPr/>
          </p:nvSpPr>
          <p:spPr>
            <a:xfrm>
              <a:off x="1376667" y="2286978"/>
              <a:ext cx="198274" cy="198274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513550" y="2205809"/>
              <a:ext cx="589635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FF40FF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neck</a:t>
              </a: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1305219" y="3886039"/>
            <a:ext cx="2921066" cy="2687643"/>
            <a:chOff x="4043795" y="327885"/>
            <a:chExt cx="2810585" cy="2585991"/>
          </a:xfrm>
        </p:grpSpPr>
        <p:pic>
          <p:nvPicPr>
            <p:cNvPr id="6" name="Picture 5"/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3795" y="336454"/>
              <a:ext cx="2712409" cy="2577422"/>
            </a:xfrm>
            <a:prstGeom prst="rect">
              <a:avLst/>
            </a:prstGeom>
            <a:ln w="22225">
              <a:solidFill>
                <a:schemeClr val="tx1"/>
              </a:solidFill>
            </a:ln>
          </p:spPr>
        </p:pic>
        <p:sp>
          <p:nvSpPr>
            <p:cNvPr id="13" name="Oval 12"/>
            <p:cNvSpPr/>
            <p:nvPr/>
          </p:nvSpPr>
          <p:spPr>
            <a:xfrm>
              <a:off x="4588675" y="2025028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14" name="Oval 13"/>
            <p:cNvSpPr/>
            <p:nvPr/>
          </p:nvSpPr>
          <p:spPr>
            <a:xfrm>
              <a:off x="6058195" y="2380210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15" name="Oval 14"/>
            <p:cNvSpPr/>
            <p:nvPr/>
          </p:nvSpPr>
          <p:spPr>
            <a:xfrm>
              <a:off x="5528285" y="1601254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16" name="Oval 15"/>
            <p:cNvSpPr/>
            <p:nvPr/>
          </p:nvSpPr>
          <p:spPr>
            <a:xfrm>
              <a:off x="6153205" y="404031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17" name="Oval 16"/>
            <p:cNvSpPr/>
            <p:nvPr/>
          </p:nvSpPr>
          <p:spPr>
            <a:xfrm>
              <a:off x="6436481" y="697660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521597" y="1718249"/>
              <a:ext cx="436381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00B0F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tail</a:t>
              </a:r>
              <a:endParaRPr lang="en-US" sz="1380" b="1" dirty="0">
                <a:solidFill>
                  <a:srgbClr val="00B0F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6145300" y="2375836"/>
              <a:ext cx="573836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FFC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claw</a:t>
              </a:r>
              <a:endParaRPr lang="en-US" sz="1380" b="1" dirty="0">
                <a:solidFill>
                  <a:srgbClr val="FFC00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508283" y="327885"/>
              <a:ext cx="704971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FF0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crown</a:t>
              </a:r>
              <a:endParaRPr lang="en-US" sz="1380" b="1" dirty="0">
                <a:solidFill>
                  <a:srgbClr val="FF000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261585" y="449420"/>
              <a:ext cx="592795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00B05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beak</a:t>
              </a:r>
              <a:endParaRPr lang="en-US" sz="1380" b="1" dirty="0">
                <a:solidFill>
                  <a:srgbClr val="00B05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587277" y="1419313"/>
              <a:ext cx="583316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7030A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wing</a:t>
              </a:r>
            </a:p>
          </p:txBody>
        </p:sp>
        <p:sp>
          <p:nvSpPr>
            <p:cNvPr id="53" name="Oval 52"/>
            <p:cNvSpPr/>
            <p:nvPr/>
          </p:nvSpPr>
          <p:spPr>
            <a:xfrm>
              <a:off x="6153205" y="628885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54" name="Oval 53"/>
            <p:cNvSpPr/>
            <p:nvPr/>
          </p:nvSpPr>
          <p:spPr>
            <a:xfrm>
              <a:off x="6403009" y="952485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55" name="Oval 54"/>
            <p:cNvSpPr/>
            <p:nvPr/>
          </p:nvSpPr>
          <p:spPr>
            <a:xfrm>
              <a:off x="5508272" y="1148535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56" name="Oval 55"/>
            <p:cNvSpPr/>
            <p:nvPr/>
          </p:nvSpPr>
          <p:spPr>
            <a:xfrm>
              <a:off x="5772639" y="2164985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57" name="Oval 56"/>
            <p:cNvSpPr/>
            <p:nvPr/>
          </p:nvSpPr>
          <p:spPr>
            <a:xfrm>
              <a:off x="6114106" y="1845610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270030" y="1784299"/>
              <a:ext cx="573836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belly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6114118" y="1050309"/>
              <a:ext cx="589635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FF40FF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neck</a:t>
              </a:r>
              <a:endParaRPr lang="en-US" sz="1380" b="1" dirty="0">
                <a:solidFill>
                  <a:srgbClr val="FF40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772650" y="571699"/>
              <a:ext cx="475879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eye</a:t>
              </a:r>
              <a:endParaRPr lang="en-US" sz="1380" b="1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78992" y="912274"/>
              <a:ext cx="592795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C00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back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898866" y="2071911"/>
              <a:ext cx="436381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leg</a:t>
              </a: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8630403" y="3881724"/>
            <a:ext cx="2611337" cy="2691958"/>
            <a:chOff x="4033783" y="5800512"/>
            <a:chExt cx="2735313" cy="281976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33783" y="5800512"/>
              <a:ext cx="2735313" cy="2819762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22" name="Oval 21"/>
            <p:cNvSpPr/>
            <p:nvPr/>
          </p:nvSpPr>
          <p:spPr>
            <a:xfrm>
              <a:off x="4408067" y="6769159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23" name="Oval 22"/>
            <p:cNvSpPr/>
            <p:nvPr/>
          </p:nvSpPr>
          <p:spPr>
            <a:xfrm>
              <a:off x="4408067" y="6186185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588675" y="6687816"/>
              <a:ext cx="776068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00B0F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muzzle</a:t>
              </a:r>
              <a:endParaRPr lang="en-US" sz="1380" b="1" dirty="0">
                <a:solidFill>
                  <a:srgbClr val="00B0F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243242" y="5907369"/>
              <a:ext cx="648093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00B05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mane</a:t>
              </a:r>
              <a:endParaRPr lang="en-US" sz="1380" b="1" dirty="0">
                <a:solidFill>
                  <a:srgbClr val="00B05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891335" y="7534730"/>
              <a:ext cx="436381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7030A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leg</a:t>
              </a:r>
              <a:endParaRPr lang="en-US" sz="1380" b="1" dirty="0">
                <a:solidFill>
                  <a:srgbClr val="7030A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4736484" y="7587268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64" name="Oval 63"/>
            <p:cNvSpPr/>
            <p:nvPr/>
          </p:nvSpPr>
          <p:spPr>
            <a:xfrm>
              <a:off x="4538210" y="6366562"/>
              <a:ext cx="198274" cy="19827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694065" y="6243582"/>
              <a:ext cx="929324" cy="303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FF0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forehead</a:t>
              </a:r>
              <a:endParaRPr lang="en-US" sz="1380" b="1" dirty="0">
                <a:solidFill>
                  <a:srgbClr val="FF000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5031688" y="304727"/>
            <a:ext cx="2650904" cy="2590699"/>
            <a:chOff x="717401" y="2993502"/>
            <a:chExt cx="2806519" cy="2742780"/>
          </a:xfrm>
        </p:grpSpPr>
        <p:pic>
          <p:nvPicPr>
            <p:cNvPr id="66" name="Picture 6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7401" y="2993502"/>
              <a:ext cx="2806519" cy="274278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68" name="Oval 67"/>
            <p:cNvSpPr/>
            <p:nvPr/>
          </p:nvSpPr>
          <p:spPr>
            <a:xfrm>
              <a:off x="1814061" y="3431129"/>
              <a:ext cx="198274" cy="198274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69" name="Oval 68"/>
            <p:cNvSpPr/>
            <p:nvPr/>
          </p:nvSpPr>
          <p:spPr>
            <a:xfrm>
              <a:off x="1560712" y="3741414"/>
              <a:ext cx="198274" cy="19827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70" name="Oval 69"/>
            <p:cNvSpPr/>
            <p:nvPr/>
          </p:nvSpPr>
          <p:spPr>
            <a:xfrm>
              <a:off x="1258953" y="3480909"/>
              <a:ext cx="198274" cy="198274"/>
            </a:xfrm>
            <a:prstGeom prst="ellipse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71" name="Oval 70"/>
            <p:cNvSpPr/>
            <p:nvPr/>
          </p:nvSpPr>
          <p:spPr>
            <a:xfrm>
              <a:off x="1420166" y="3898075"/>
              <a:ext cx="198274" cy="19827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72" name="Oval 71"/>
            <p:cNvSpPr/>
            <p:nvPr/>
          </p:nvSpPr>
          <p:spPr>
            <a:xfrm>
              <a:off x="1301199" y="5048507"/>
              <a:ext cx="198274" cy="198274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817176" y="5108396"/>
              <a:ext cx="566181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00B05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rfleg</a:t>
              </a:r>
              <a:endParaRPr lang="en-US" sz="1380" b="1" dirty="0">
                <a:solidFill>
                  <a:srgbClr val="00B05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855079" y="3207012"/>
              <a:ext cx="500458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00B0F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lear</a:t>
              </a:r>
              <a:endParaRPr lang="en-US" sz="1380" b="1" dirty="0">
                <a:solidFill>
                  <a:srgbClr val="00B0F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652296" y="3604262"/>
              <a:ext cx="598241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FFC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head</a:t>
              </a:r>
              <a:endParaRPr lang="en-US" sz="1380" b="1" dirty="0">
                <a:solidFill>
                  <a:srgbClr val="FFC00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134262" y="3207012"/>
              <a:ext cx="521297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7030A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rear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942076" y="3848155"/>
              <a:ext cx="543739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FF0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reye</a:t>
              </a:r>
              <a:endParaRPr lang="en-US" sz="1380" b="1" dirty="0">
                <a:solidFill>
                  <a:srgbClr val="FF000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78" name="Oval 77"/>
            <p:cNvSpPr/>
            <p:nvPr/>
          </p:nvSpPr>
          <p:spPr>
            <a:xfrm>
              <a:off x="1642615" y="4096349"/>
              <a:ext cx="198274" cy="198274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720420" y="4212358"/>
              <a:ext cx="591829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C00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nose</a:t>
              </a:r>
            </a:p>
          </p:txBody>
        </p:sp>
        <p:sp>
          <p:nvSpPr>
            <p:cNvPr id="80" name="Oval 79"/>
            <p:cNvSpPr/>
            <p:nvPr/>
          </p:nvSpPr>
          <p:spPr>
            <a:xfrm>
              <a:off x="1764699" y="3832644"/>
              <a:ext cx="198274" cy="19827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865064" y="3961499"/>
              <a:ext cx="522900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leye</a:t>
              </a:r>
              <a:endParaRPr lang="en-US" sz="1380" b="1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82" name="Oval 81"/>
            <p:cNvSpPr/>
            <p:nvPr/>
          </p:nvSpPr>
          <p:spPr>
            <a:xfrm>
              <a:off x="1400336" y="4154597"/>
              <a:ext cx="198274" cy="198274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>
                <a:solidFill>
                  <a:schemeClr val="tx2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162192" y="4264274"/>
              <a:ext cx="591829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neck</a:t>
              </a:r>
              <a:endParaRPr lang="en-US" sz="1380" b="1" dirty="0">
                <a:solidFill>
                  <a:schemeClr val="tx2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84" name="Oval 83"/>
            <p:cNvSpPr/>
            <p:nvPr/>
          </p:nvSpPr>
          <p:spPr>
            <a:xfrm>
              <a:off x="1660881" y="5026198"/>
              <a:ext cx="198274" cy="19827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764699" y="5096245"/>
              <a:ext cx="542136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lfleg</a:t>
              </a:r>
              <a:endParaRPr lang="en-US" sz="1380" b="1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1988053" y="4479706"/>
              <a:ext cx="198274" cy="198274"/>
            </a:xfrm>
            <a:prstGeom prst="ellipse">
              <a:avLst/>
            </a:prstGeom>
            <a:solidFill>
              <a:srgbClr val="FF4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2083658" y="4543640"/>
              <a:ext cx="625492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FF40FF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torso</a:t>
              </a:r>
              <a:endParaRPr lang="en-US" sz="1380" b="1" dirty="0">
                <a:solidFill>
                  <a:srgbClr val="FF40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5023311" y="3887279"/>
            <a:ext cx="2686403" cy="2686403"/>
            <a:chOff x="4039512" y="2998369"/>
            <a:chExt cx="2732291" cy="2732291"/>
          </a:xfrm>
        </p:grpSpPr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39512" y="2998369"/>
              <a:ext cx="2732291" cy="2732291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88" name="TextBox 87"/>
            <p:cNvSpPr txBox="1"/>
            <p:nvPr/>
          </p:nvSpPr>
          <p:spPr>
            <a:xfrm>
              <a:off x="4942092" y="5002780"/>
              <a:ext cx="566181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00B05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rfleg</a:t>
              </a:r>
              <a:endParaRPr lang="en-US" sz="1380" b="1" dirty="0">
                <a:solidFill>
                  <a:srgbClr val="00B05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5706546" y="3625520"/>
              <a:ext cx="500458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00B0F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lear</a:t>
              </a:r>
              <a:endParaRPr lang="en-US" sz="1380" b="1" dirty="0">
                <a:solidFill>
                  <a:srgbClr val="00B0F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4987524" y="3588264"/>
              <a:ext cx="521297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7030A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rear</a:t>
              </a:r>
            </a:p>
          </p:txBody>
        </p:sp>
        <p:sp>
          <p:nvSpPr>
            <p:cNvPr id="91" name="Oval 90"/>
            <p:cNvSpPr/>
            <p:nvPr/>
          </p:nvSpPr>
          <p:spPr>
            <a:xfrm>
              <a:off x="5274489" y="3862361"/>
              <a:ext cx="198274" cy="19827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92" name="Oval 91"/>
            <p:cNvSpPr/>
            <p:nvPr/>
          </p:nvSpPr>
          <p:spPr>
            <a:xfrm>
              <a:off x="5627422" y="3862361"/>
              <a:ext cx="198274" cy="19827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93" name="Oval 92"/>
            <p:cNvSpPr/>
            <p:nvPr/>
          </p:nvSpPr>
          <p:spPr>
            <a:xfrm>
              <a:off x="5439308" y="4060635"/>
              <a:ext cx="198274" cy="19827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94" name="Oval 93"/>
            <p:cNvSpPr/>
            <p:nvPr/>
          </p:nvSpPr>
          <p:spPr>
            <a:xfrm>
              <a:off x="5300861" y="4184988"/>
              <a:ext cx="198274" cy="19827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95" name="Oval 94"/>
            <p:cNvSpPr/>
            <p:nvPr/>
          </p:nvSpPr>
          <p:spPr>
            <a:xfrm>
              <a:off x="5586425" y="4174330"/>
              <a:ext cx="198274" cy="19827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96" name="Oval 95"/>
            <p:cNvSpPr/>
            <p:nvPr/>
          </p:nvSpPr>
          <p:spPr>
            <a:xfrm>
              <a:off x="5453592" y="4330102"/>
              <a:ext cx="198274" cy="19827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97" name="Oval 96"/>
            <p:cNvSpPr/>
            <p:nvPr/>
          </p:nvSpPr>
          <p:spPr>
            <a:xfrm>
              <a:off x="5294664" y="4387076"/>
              <a:ext cx="198274" cy="19827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98" name="Oval 97"/>
            <p:cNvSpPr/>
            <p:nvPr/>
          </p:nvSpPr>
          <p:spPr>
            <a:xfrm>
              <a:off x="4921041" y="4159772"/>
              <a:ext cx="198274" cy="19827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99" name="Oval 98"/>
            <p:cNvSpPr/>
            <p:nvPr/>
          </p:nvSpPr>
          <p:spPr>
            <a:xfrm>
              <a:off x="5207762" y="4898514"/>
              <a:ext cx="198274" cy="19827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100" name="Oval 99"/>
            <p:cNvSpPr/>
            <p:nvPr/>
          </p:nvSpPr>
          <p:spPr>
            <a:xfrm>
              <a:off x="5493326" y="4884757"/>
              <a:ext cx="198274" cy="198274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0125" tIns="45062" rIns="90125" bIns="45062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564"/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5462805" y="3949036"/>
              <a:ext cx="598241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FFC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head</a:t>
              </a:r>
              <a:endParaRPr lang="en-US" sz="1380" b="1" dirty="0">
                <a:solidFill>
                  <a:srgbClr val="FFC00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5042650" y="4089920"/>
              <a:ext cx="543739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FF0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reye</a:t>
              </a:r>
              <a:endParaRPr lang="en-US" sz="1380" b="1" dirty="0">
                <a:solidFill>
                  <a:srgbClr val="FF0000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5449039" y="4289243"/>
              <a:ext cx="591829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 dirty="0">
                  <a:solidFill>
                    <a:srgbClr val="C00000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nose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5560932" y="4089920"/>
              <a:ext cx="522900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chemeClr val="accent2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leye</a:t>
              </a:r>
              <a:endParaRPr lang="en-US" sz="1380" b="1" dirty="0">
                <a:solidFill>
                  <a:schemeClr val="accent2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4955095" y="4341223"/>
              <a:ext cx="591829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chemeClr val="tx2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neck</a:t>
              </a:r>
              <a:endParaRPr lang="en-US" sz="1380" b="1" dirty="0">
                <a:solidFill>
                  <a:schemeClr val="tx2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586388" y="4980867"/>
              <a:ext cx="542136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chemeClr val="accent2">
                      <a:lumMod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lfleg</a:t>
              </a:r>
              <a:endParaRPr lang="en-US" sz="1380" b="1" dirty="0">
                <a:solidFill>
                  <a:schemeClr val="accent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4479902" y="4070868"/>
              <a:ext cx="625492" cy="3046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80" b="1">
                  <a:solidFill>
                    <a:srgbClr val="FF40FF"/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torso</a:t>
              </a:r>
              <a:endParaRPr lang="en-US" sz="1380" b="1" dirty="0">
                <a:solidFill>
                  <a:srgbClr val="FF40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</p:grpSp>
      <p:sp>
        <p:nvSpPr>
          <p:cNvPr id="117" name="Rectangle 116"/>
          <p:cNvSpPr/>
          <p:nvPr/>
        </p:nvSpPr>
        <p:spPr>
          <a:xfrm>
            <a:off x="173871" y="3069288"/>
            <a:ext cx="986014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SSMN transfers labels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1655907" y="3137334"/>
            <a:ext cx="2146393" cy="338554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Helvetica Neue Light" charset="0"/>
                <a:ea typeface="Helvetica Neue Light" charset="0"/>
                <a:cs typeface="Helvetica Neue Light" charset="0"/>
              </a:rPr>
              <a:t>Diagram-to-Diagram</a:t>
            </a:r>
            <a:endParaRPr lang="en-US" sz="16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29" name="Down Arrow 128"/>
          <p:cNvSpPr/>
          <p:nvPr/>
        </p:nvSpPr>
        <p:spPr>
          <a:xfrm>
            <a:off x="6204404" y="2985409"/>
            <a:ext cx="408357" cy="827453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/>
          <p:cNvSpPr txBox="1"/>
          <p:nvPr/>
        </p:nvSpPr>
        <p:spPr>
          <a:xfrm>
            <a:off x="5359294" y="3139511"/>
            <a:ext cx="2146393" cy="338554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Helvetica Neue Light" charset="0"/>
                <a:ea typeface="Helvetica Neue Light" charset="0"/>
                <a:cs typeface="Helvetica Neue Light" charset="0"/>
              </a:rPr>
              <a:t>Image-to-Image</a:t>
            </a:r>
            <a:endParaRPr lang="en-US" sz="16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31" name="Down Arrow 130"/>
          <p:cNvSpPr/>
          <p:nvPr/>
        </p:nvSpPr>
        <p:spPr>
          <a:xfrm>
            <a:off x="9832833" y="2978728"/>
            <a:ext cx="408357" cy="827453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TextBox 131"/>
          <p:cNvSpPr txBox="1"/>
          <p:nvPr/>
        </p:nvSpPr>
        <p:spPr>
          <a:xfrm>
            <a:off x="8987723" y="3132830"/>
            <a:ext cx="2146393" cy="338554"/>
          </a:xfrm>
          <a:prstGeom prst="rect">
            <a:avLst/>
          </a:prstGeom>
          <a:solidFill>
            <a:schemeClr val="bg1">
              <a:lumMod val="95000"/>
              <a:alpha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Helvetica Neue Light" charset="0"/>
                <a:ea typeface="Helvetica Neue Light" charset="0"/>
                <a:cs typeface="Helvetica Neue Light" charset="0"/>
              </a:rPr>
              <a:t>Image-to-Diagram</a:t>
            </a:r>
            <a:endParaRPr lang="en-US" sz="16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619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00" y="907200"/>
            <a:ext cx="11712396" cy="498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306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981" y="388307"/>
            <a:ext cx="10847859" cy="612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503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" y="444513"/>
            <a:ext cx="11245427" cy="596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071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26" y="298407"/>
            <a:ext cx="11451167" cy="629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97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73" y="1192370"/>
            <a:ext cx="4481292" cy="406834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50933" y="595051"/>
            <a:ext cx="640757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 smtClean="0">
                <a:latin typeface="Helvetica Neue Light" charset="0"/>
                <a:ea typeface="Helvetica Neue Light" charset="0"/>
                <a:cs typeface="Helvetica Neue Light" charset="0"/>
              </a:rPr>
              <a:t>According to the given food chain, what is the number of organisms that eat deer? (A) 3 (B) 2 (C) 4 (D) </a:t>
            </a:r>
            <a:r>
              <a:rPr lang="en-US" sz="2400" dirty="0" smtClean="0">
                <a:solidFill>
                  <a:srgbClr val="00B050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1</a:t>
            </a:r>
            <a:r>
              <a:rPr lang="en-US" sz="2400" dirty="0" smtClean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</a:p>
          <a:p>
            <a:pPr marL="342900" indent="-342900">
              <a:buAutoNum type="arabicPeriod"/>
            </a:pPr>
            <a:endParaRPr lang="en-US" sz="2400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342900" indent="-342900">
              <a:buAutoNum type="arabicPeriod"/>
            </a:pPr>
            <a:r>
              <a:rPr lang="en-US" sz="2400" dirty="0" smtClean="0">
                <a:latin typeface="Helvetica Neue Light" charset="0"/>
                <a:ea typeface="Helvetica Neue Light" charset="0"/>
                <a:cs typeface="Helvetica Neue Light" charset="0"/>
              </a:rPr>
              <a:t>Which organism is both predator and prey? (A) Bark Beetles (B) </a:t>
            </a:r>
            <a:r>
              <a:rPr lang="en-US" sz="2400" dirty="0" smtClean="0">
                <a:solidFill>
                  <a:srgbClr val="00B050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Insect-eating birds </a:t>
            </a:r>
            <a:r>
              <a:rPr lang="en-US" sz="2400" dirty="0" smtClean="0">
                <a:latin typeface="Helvetica Neue Light" charset="0"/>
                <a:ea typeface="Helvetica Neue Light" charset="0"/>
                <a:cs typeface="Helvetica Neue Light" charset="0"/>
              </a:rPr>
              <a:t>(C) Deer (D) Hawks</a:t>
            </a:r>
          </a:p>
          <a:p>
            <a:pPr marL="342900" indent="-342900">
              <a:buAutoNum type="arabicPeriod"/>
            </a:pPr>
            <a:endParaRPr lang="en-US" sz="2400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342900" indent="-342900">
              <a:buAutoNum type="arabicPeriod"/>
            </a:pPr>
            <a:r>
              <a:rPr lang="en-US" sz="2400" dirty="0" smtClean="0">
                <a:latin typeface="Helvetica Neue Light" charset="0"/>
                <a:ea typeface="Helvetica Neue Light" charset="0"/>
                <a:cs typeface="Helvetica Neue Light" charset="0"/>
              </a:rPr>
              <a:t>Based on the given food web, what would happen if there were no insect-eating birds? (A) </a:t>
            </a:r>
            <a:r>
              <a:rPr lang="en-US" sz="2400" dirty="0" smtClean="0">
                <a:solidFill>
                  <a:srgbClr val="00B050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 grasshopper population would increase.</a:t>
            </a:r>
            <a:r>
              <a:rPr lang="en-US" sz="2400" dirty="0" smtClean="0">
                <a:latin typeface="Helvetica Neue Light" charset="0"/>
                <a:ea typeface="Helvetica Neue Light" charset="0"/>
                <a:cs typeface="Helvetica Neue Light" charset="0"/>
              </a:rPr>
              <a:t> (B) The grasshopper population would decrease. (C) There would be no change in grasshopper number.</a:t>
            </a:r>
            <a:endParaRPr lang="en-US" sz="24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0747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76" y="196545"/>
            <a:ext cx="11341100" cy="6404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61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5" y="255528"/>
            <a:ext cx="11372850" cy="6326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5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375" y="277043"/>
            <a:ext cx="9712325" cy="639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2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2636"/>
            <a:ext cx="11306175" cy="648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91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826" y="189581"/>
            <a:ext cx="9474200" cy="6487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727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164</Words>
  <Application>Microsoft Macintosh PowerPoint</Application>
  <PresentationFormat>Widescreen</PresentationFormat>
  <Paragraphs>59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Calibri Light</vt:lpstr>
      <vt:lpstr>Helvetica Neue</vt:lpstr>
      <vt:lpstr>Helvetica Neue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Aniruddha Kembhavi</dc:creator>
  <cp:lastModifiedBy>Aniruddha Kembhavi</cp:lastModifiedBy>
  <cp:revision>15</cp:revision>
  <dcterms:created xsi:type="dcterms:W3CDTF">2017-12-01T20:39:50Z</dcterms:created>
  <dcterms:modified xsi:type="dcterms:W3CDTF">2017-12-12T18:40:22Z</dcterms:modified>
</cp:coreProperties>
</file>

<file path=docProps/thumbnail.jpeg>
</file>